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 id="2147483703"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embeddedFontLst>
    <p:embeddedFont>
      <p:font typeface="Impact" panose="020B0806030902050204" pitchFamily="34" charset="0"/>
      <p:regular r:id="rId16"/>
    </p:embeddedFont>
    <p:embeddedFont>
      <p:font typeface="Lato" panose="02000000000000000000" pitchFamily="2" charset="0"/>
      <p:regular r:id="rId17"/>
      <p:bold r:id="rId18"/>
      <p:italic r:id="rId19"/>
      <p:boldItalic r:id="rId20"/>
    </p:embeddedFont>
    <p:embeddedFont>
      <p:font typeface="Lato Black" panose="02000000000000000000" pitchFamily="2" charset="0"/>
      <p:bold r:id="rId21"/>
      <p:boldItalic r:id="rId22"/>
    </p:embeddedFont>
    <p:embeddedFont>
      <p:font typeface="Trebuchet MS" panose="020B0603020202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6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font" Target="fonts/font3.fntdata" /><Relationship Id="rId26" Type="http://schemas.openxmlformats.org/officeDocument/2006/relationships/font" Target="fonts/font11.fntdata" /><Relationship Id="rId3" Type="http://schemas.openxmlformats.org/officeDocument/2006/relationships/slide" Target="slides/slide1.xml" /><Relationship Id="rId21" Type="http://schemas.openxmlformats.org/officeDocument/2006/relationships/font" Target="fonts/font6.fntdata"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font" Target="fonts/font2.fntdata" /><Relationship Id="rId25" Type="http://schemas.openxmlformats.org/officeDocument/2006/relationships/font" Target="fonts/font10.fntdata" /><Relationship Id="rId2" Type="http://schemas.openxmlformats.org/officeDocument/2006/relationships/slideMaster" Target="slideMasters/slideMaster2.xml" /><Relationship Id="rId16" Type="http://schemas.openxmlformats.org/officeDocument/2006/relationships/font" Target="fonts/font1.fntdata" /><Relationship Id="rId20" Type="http://schemas.openxmlformats.org/officeDocument/2006/relationships/font" Target="fonts/font5.fntdata" /><Relationship Id="rId29"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font" Target="fonts/font9.fntdata" /><Relationship Id="rId5" Type="http://schemas.openxmlformats.org/officeDocument/2006/relationships/slide" Target="slides/slide3.xml" /><Relationship Id="rId15" Type="http://schemas.openxmlformats.org/officeDocument/2006/relationships/notesMaster" Target="notesMasters/notesMaster1.xml" /><Relationship Id="rId23" Type="http://schemas.openxmlformats.org/officeDocument/2006/relationships/font" Target="fonts/font8.fntdata" /><Relationship Id="rId28" Type="http://schemas.openxmlformats.org/officeDocument/2006/relationships/viewProps" Target="viewProps.xml" /><Relationship Id="rId10" Type="http://schemas.openxmlformats.org/officeDocument/2006/relationships/slide" Target="slides/slide8.xml" /><Relationship Id="rId19" Type="http://schemas.openxmlformats.org/officeDocument/2006/relationships/font" Target="fonts/font4.fntdata"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font" Target="fonts/font7.fntdata" /><Relationship Id="rId27" Type="http://schemas.openxmlformats.org/officeDocument/2006/relationships/presProps" Target="presProps.xml" /><Relationship Id="rId30"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 Id="rId4" Type="http://schemas.openxmlformats.org/officeDocument/2006/relationships/image" Target="../media/image4.png"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5.png" /><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5.png" /><Relationship Id="rId1" Type="http://schemas.openxmlformats.org/officeDocument/2006/relationships/slideMaster" Target="../slideMasters/slideMaster2.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Master" Target="../slideMasters/slideMaster2.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11"/>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11"/>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12"/>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12"/>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1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1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1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13"/>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1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1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1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14"/>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1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1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1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15"/>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1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1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1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1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1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17"/>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1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18"/>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1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19"/>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20"/>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20"/>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3"/>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2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21"/>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2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22"/>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23"/>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3"/>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23"/>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28"/>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28"/>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29"/>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31"/>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32"/>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33"/>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33"/>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33"/>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3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34"/>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34"/>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34"/>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34"/>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35"/>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35"/>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35"/>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35"/>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3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36"/>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3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36"/>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3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36"/>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36"/>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36"/>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36"/>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3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37"/>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3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37"/>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3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37"/>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37"/>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37"/>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37"/>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37"/>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37"/>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37"/>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3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38"/>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38"/>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3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3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39"/>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39"/>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3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3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3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3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0"/>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4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41"/>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4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4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4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4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42"/>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4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42"/>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4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4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4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4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46"/>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4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47"/>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4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48"/>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49"/>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49"/>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6"/>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6"/>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6"/>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5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5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56"/>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7"/>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7"/>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7"/>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8"/>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8"/>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8"/>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8"/>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9"/>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9"/>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9"/>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9"/>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9"/>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9"/>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10"/>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1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10"/>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1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1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10"/>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10"/>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10"/>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10"/>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10"/>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10"/>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10"/>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 /><Relationship Id="rId13" Type="http://schemas.openxmlformats.org/officeDocument/2006/relationships/slideLayout" Target="../slideLayouts/slideLayout38.xml" /><Relationship Id="rId18" Type="http://schemas.openxmlformats.org/officeDocument/2006/relationships/slideLayout" Target="../slideLayouts/slideLayout43.xml" /><Relationship Id="rId26" Type="http://schemas.openxmlformats.org/officeDocument/2006/relationships/slideLayout" Target="../slideLayouts/slideLayout51.xml" /><Relationship Id="rId3" Type="http://schemas.openxmlformats.org/officeDocument/2006/relationships/slideLayout" Target="../slideLayouts/slideLayout28.xml" /><Relationship Id="rId21" Type="http://schemas.openxmlformats.org/officeDocument/2006/relationships/slideLayout" Target="../slideLayouts/slideLayout46.xml" /><Relationship Id="rId7" Type="http://schemas.openxmlformats.org/officeDocument/2006/relationships/slideLayout" Target="../slideLayouts/slideLayout32.xml" /><Relationship Id="rId12" Type="http://schemas.openxmlformats.org/officeDocument/2006/relationships/slideLayout" Target="../slideLayouts/slideLayout37.xml" /><Relationship Id="rId17" Type="http://schemas.openxmlformats.org/officeDocument/2006/relationships/slideLayout" Target="../slideLayouts/slideLayout42.xml" /><Relationship Id="rId25" Type="http://schemas.openxmlformats.org/officeDocument/2006/relationships/slideLayout" Target="../slideLayouts/slideLayout50.xml" /><Relationship Id="rId2" Type="http://schemas.openxmlformats.org/officeDocument/2006/relationships/slideLayout" Target="../slideLayouts/slideLayout27.xml" /><Relationship Id="rId16" Type="http://schemas.openxmlformats.org/officeDocument/2006/relationships/slideLayout" Target="../slideLayouts/slideLayout41.xml" /><Relationship Id="rId20" Type="http://schemas.openxmlformats.org/officeDocument/2006/relationships/slideLayout" Target="../slideLayouts/slideLayout45.xml" /><Relationship Id="rId29" Type="http://schemas.openxmlformats.org/officeDocument/2006/relationships/slideLayout" Target="../slideLayouts/slideLayout54.xml" /><Relationship Id="rId1" Type="http://schemas.openxmlformats.org/officeDocument/2006/relationships/slideLayout" Target="../slideLayouts/slideLayout26.xml" /><Relationship Id="rId6" Type="http://schemas.openxmlformats.org/officeDocument/2006/relationships/slideLayout" Target="../slideLayouts/slideLayout31.xml" /><Relationship Id="rId11" Type="http://schemas.openxmlformats.org/officeDocument/2006/relationships/slideLayout" Target="../slideLayouts/slideLayout36.xml" /><Relationship Id="rId24" Type="http://schemas.openxmlformats.org/officeDocument/2006/relationships/slideLayout" Target="../slideLayouts/slideLayout49.xml" /><Relationship Id="rId5" Type="http://schemas.openxmlformats.org/officeDocument/2006/relationships/slideLayout" Target="../slideLayouts/slideLayout30.xml" /><Relationship Id="rId15" Type="http://schemas.openxmlformats.org/officeDocument/2006/relationships/slideLayout" Target="../slideLayouts/slideLayout40.xml" /><Relationship Id="rId23" Type="http://schemas.openxmlformats.org/officeDocument/2006/relationships/slideLayout" Target="../slideLayouts/slideLayout48.xml" /><Relationship Id="rId28" Type="http://schemas.openxmlformats.org/officeDocument/2006/relationships/slideLayout" Target="../slideLayouts/slideLayout53.xml" /><Relationship Id="rId10" Type="http://schemas.openxmlformats.org/officeDocument/2006/relationships/slideLayout" Target="../slideLayouts/slideLayout35.xml" /><Relationship Id="rId19" Type="http://schemas.openxmlformats.org/officeDocument/2006/relationships/slideLayout" Target="../slideLayouts/slideLayout44.xml" /><Relationship Id="rId4" Type="http://schemas.openxmlformats.org/officeDocument/2006/relationships/slideLayout" Target="../slideLayouts/slideLayout29.xml" /><Relationship Id="rId9" Type="http://schemas.openxmlformats.org/officeDocument/2006/relationships/slideLayout" Target="../slideLayouts/slideLayout34.xml" /><Relationship Id="rId14" Type="http://schemas.openxmlformats.org/officeDocument/2006/relationships/slideLayout" Target="../slideLayouts/slideLayout39.xml" /><Relationship Id="rId22" Type="http://schemas.openxmlformats.org/officeDocument/2006/relationships/slideLayout" Target="../slideLayouts/slideLayout47.xml" /><Relationship Id="rId27" Type="http://schemas.openxmlformats.org/officeDocument/2006/relationships/slideLayout" Target="../slideLayouts/slideLayout52.xml" /><Relationship Id="rId30" Type="http://schemas.openxmlformats.org/officeDocument/2006/relationships/theme" Target="../theme/theme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8.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akashjhawar/face-recognition-using-deep-learning" TargetMode="External" /><Relationship Id="rId2" Type="http://schemas.openxmlformats.org/officeDocument/2006/relationships/notesSlide" Target="../notesSlides/notesSlide11.xml" /><Relationship Id="rId1" Type="http://schemas.openxmlformats.org/officeDocument/2006/relationships/slideLayout" Target="../slideLayouts/slideLayout1.xml" /><Relationship Id="rId6" Type="http://schemas.openxmlformats.org/officeDocument/2006/relationships/hyperlink" Target="https://github.com/atulapra/Emotion-detection" TargetMode="External" /><Relationship Id="rId5" Type="http://schemas.openxmlformats.org/officeDocument/2006/relationships/hyperlink" Target="https://github.com/girpinto/Emotion_Detection_Python#emotion-detection-in-python" TargetMode="External" /><Relationship Id="rId4" Type="http://schemas.openxmlformats.org/officeDocument/2006/relationships/hyperlink" Target="https://github.com/saimj7/People-Counting-in-Real-Time" TargetMode="Externa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6.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1.png"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57"/>
          <p:cNvSpPr txBox="1">
            <a:spLocks noGrp="1"/>
          </p:cNvSpPr>
          <p:nvPr>
            <p:ph type="title"/>
          </p:nvPr>
        </p:nvSpPr>
        <p:spPr>
          <a:xfrm>
            <a:off x="0" y="1371600"/>
            <a:ext cx="9144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900" u="sng">
                <a:solidFill>
                  <a:schemeClr val="lt1"/>
                </a:solidFill>
                <a:latin typeface="Trebuchet MS"/>
                <a:ea typeface="Trebuchet MS"/>
                <a:cs typeface="Trebuchet MS"/>
                <a:sym typeface="Trebuchet MS"/>
              </a:rPr>
              <a:t>Bank of Baroda Hackathon - 2022                       </a:t>
            </a:r>
            <a:endParaRPr sz="2900" u="sng">
              <a:solidFill>
                <a:schemeClr val="lt1"/>
              </a:solidFill>
              <a:latin typeface="Trebuchet MS"/>
              <a:ea typeface="Trebuchet MS"/>
              <a:cs typeface="Trebuchet MS"/>
              <a:sym typeface="Trebuchet MS"/>
            </a:endParaRPr>
          </a:p>
        </p:txBody>
      </p:sp>
      <p:sp>
        <p:nvSpPr>
          <p:cNvPr id="339" name="Google Shape;339;p57"/>
          <p:cNvSpPr txBox="1"/>
          <p:nvPr/>
        </p:nvSpPr>
        <p:spPr>
          <a:xfrm>
            <a:off x="0" y="2161275"/>
            <a:ext cx="61923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2900" b="1" i="0" u="none" strike="noStrike" cap="none">
                <a:solidFill>
                  <a:schemeClr val="lt1"/>
                </a:solidFill>
                <a:latin typeface="Trebuchet MS"/>
                <a:ea typeface="Trebuchet MS"/>
                <a:cs typeface="Trebuchet MS"/>
                <a:sym typeface="Trebuchet MS"/>
              </a:rPr>
              <a:t>Team Name :Nerds   </a:t>
            </a:r>
            <a:endParaRPr sz="2900" b="1" i="0" u="none" strike="noStrike" cap="none">
              <a:solidFill>
                <a:schemeClr val="lt1"/>
              </a:solidFill>
              <a:latin typeface="Trebuchet MS"/>
              <a:ea typeface="Trebuchet MS"/>
              <a:cs typeface="Trebuchet MS"/>
              <a:sym typeface="Trebuchet MS"/>
            </a:endParaRPr>
          </a:p>
        </p:txBody>
      </p:sp>
      <p:sp>
        <p:nvSpPr>
          <p:cNvPr id="340" name="Google Shape;340;p57"/>
          <p:cNvSpPr txBox="1"/>
          <p:nvPr/>
        </p:nvSpPr>
        <p:spPr>
          <a:xfrm>
            <a:off x="158562" y="2992500"/>
            <a:ext cx="4559100" cy="377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 sz="1700" b="0" i="0" u="none" strike="noStrike" cap="none">
                <a:solidFill>
                  <a:schemeClr val="lt1"/>
                </a:solidFill>
                <a:latin typeface="Trebuchet MS"/>
                <a:ea typeface="Trebuchet MS"/>
                <a:cs typeface="Trebuchet MS"/>
                <a:sym typeface="Trebuchet MS"/>
              </a:rPr>
              <a:t>Your team bio : </a:t>
            </a:r>
            <a:r>
              <a:rPr lang="en" sz="1700">
                <a:solidFill>
                  <a:schemeClr val="lt1"/>
                </a:solidFill>
                <a:latin typeface="Trebuchet MS"/>
                <a:ea typeface="Trebuchet MS"/>
                <a:cs typeface="Trebuchet MS"/>
                <a:sym typeface="Trebuchet MS"/>
              </a:rPr>
              <a:t> ECE Students of St Josephs College of Engineering</a:t>
            </a:r>
            <a:endParaRPr sz="1700" b="0" i="0" u="none" strike="noStrike" cap="none">
              <a:solidFill>
                <a:schemeClr val="lt1"/>
              </a:solidFill>
              <a:latin typeface="Trebuchet MS"/>
              <a:ea typeface="Trebuchet MS"/>
              <a:cs typeface="Trebuchet MS"/>
              <a:sym typeface="Trebuchet MS"/>
            </a:endParaRPr>
          </a:p>
          <a:p>
            <a:pPr marL="0" marR="0" lvl="0" indent="0" algn="l" rtl="0">
              <a:lnSpc>
                <a:spcPct val="150000"/>
              </a:lnSpc>
              <a:spcBef>
                <a:spcPts val="1600"/>
              </a:spcBef>
              <a:spcAft>
                <a:spcPts val="1600"/>
              </a:spcAft>
              <a:buClr>
                <a:srgbClr val="000000"/>
              </a:buClr>
              <a:buSzPts val="1300"/>
              <a:buFont typeface="Arial"/>
              <a:buNone/>
            </a:pPr>
            <a:r>
              <a:rPr lang="en" sz="1200" b="0" i="0" u="none" strike="noStrike" cap="none">
                <a:solidFill>
                  <a:schemeClr val="lt1"/>
                </a:solidFill>
                <a:latin typeface="Trebuchet MS"/>
                <a:ea typeface="Trebuchet MS"/>
                <a:cs typeface="Trebuchet MS"/>
                <a:sym typeface="Trebuchet MS"/>
              </a:rPr>
              <a:t>Date :11</a:t>
            </a:r>
            <a:r>
              <a:rPr lang="en" sz="1200">
                <a:solidFill>
                  <a:schemeClr val="lt1"/>
                </a:solidFill>
                <a:latin typeface="Trebuchet MS"/>
                <a:ea typeface="Trebuchet MS"/>
                <a:cs typeface="Trebuchet MS"/>
                <a:sym typeface="Trebuchet MS"/>
              </a:rPr>
              <a:t>th September 2022</a:t>
            </a:r>
            <a:endParaRPr sz="1200" b="0" i="0" u="none" strike="noStrike" cap="none">
              <a:solidFill>
                <a:schemeClr val="lt1"/>
              </a:solidFill>
              <a:latin typeface="Trebuchet MS"/>
              <a:ea typeface="Trebuchet MS"/>
              <a:cs typeface="Trebuchet MS"/>
              <a:sym typeface="Trebuchet MS"/>
            </a:endParaRPr>
          </a:p>
        </p:txBody>
      </p:sp>
      <p:pic>
        <p:nvPicPr>
          <p:cNvPr id="341" name="Google Shape;341;p57"/>
          <p:cNvPicPr preferRelativeResize="0"/>
          <p:nvPr/>
        </p:nvPicPr>
        <p:blipFill rotWithShape="1">
          <a:blip r:embed="rId4">
            <a:alphaModFix/>
          </a:blip>
          <a:srcRect/>
          <a:stretch/>
        </p:blipFill>
        <p:spPr>
          <a:xfrm>
            <a:off x="6807450" y="270350"/>
            <a:ext cx="2235228" cy="738900"/>
          </a:xfrm>
          <a:prstGeom prst="rect">
            <a:avLst/>
          </a:prstGeom>
          <a:noFill/>
          <a:ln>
            <a:noFill/>
          </a:ln>
        </p:spPr>
      </p:pic>
      <p:sp>
        <p:nvSpPr>
          <p:cNvPr id="342" name="Google Shape;342;p57"/>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400"/>
              <a:buFont typeface="Arial"/>
              <a:buNone/>
            </a:pPr>
            <a:r>
              <a:rPr lang="en" sz="1400" b="0" i="0" u="none" strike="noStrike" cap="none">
                <a:solidFill>
                  <a:schemeClr val="dk1"/>
                </a:solidFill>
                <a:latin typeface="Lato"/>
                <a:ea typeface="Lato"/>
                <a:cs typeface="Lato"/>
                <a:sym typeface="Lato"/>
              </a:rPr>
              <a:t>Technology Partner</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6"/>
          <p:cNvSpPr txBox="1">
            <a:spLocks noGrp="1"/>
          </p:cNvSpPr>
          <p:nvPr>
            <p:ph type="title"/>
          </p:nvPr>
        </p:nvSpPr>
        <p:spPr>
          <a:xfrm>
            <a:off x="515325"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solidFill>
                  <a:srgbClr val="889AE8"/>
                </a:solidFill>
                <a:highlight>
                  <a:srgbClr val="FFFFFF"/>
                </a:highlight>
              </a:rPr>
              <a:t>Key Differentiators &amp; Adoption Plan</a:t>
            </a:r>
            <a:endParaRPr sz="3600">
              <a:solidFill>
                <a:srgbClr val="889AE8"/>
              </a:solidFill>
            </a:endParaRPr>
          </a:p>
        </p:txBody>
      </p:sp>
      <p:sp>
        <p:nvSpPr>
          <p:cNvPr id="403" name="Google Shape;403;p66"/>
          <p:cNvSpPr txBox="1"/>
          <p:nvPr/>
        </p:nvSpPr>
        <p:spPr>
          <a:xfrm>
            <a:off x="515325" y="1578775"/>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22222"/>
              </a:solidFill>
              <a:highlight>
                <a:srgbClr val="FFFFFF"/>
              </a:highlight>
              <a:latin typeface="Lato"/>
              <a:ea typeface="Lato"/>
              <a:cs typeface="Lato"/>
              <a:sym typeface="Lato"/>
            </a:endParaRPr>
          </a:p>
        </p:txBody>
      </p:sp>
      <p:sp>
        <p:nvSpPr>
          <p:cNvPr id="404" name="Google Shape;404;p66"/>
          <p:cNvSpPr txBox="1"/>
          <p:nvPr/>
        </p:nvSpPr>
        <p:spPr>
          <a:xfrm>
            <a:off x="605199" y="1004875"/>
            <a:ext cx="7610100" cy="40626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000000"/>
              </a:buClr>
              <a:buSzPts val="2200"/>
              <a:buFont typeface="Lato"/>
              <a:buChar char="●"/>
            </a:pPr>
            <a:r>
              <a:rPr lang="en" sz="2800" b="0" i="0" u="none" strike="noStrike" cap="none">
                <a:solidFill>
                  <a:srgbClr val="142263"/>
                </a:solidFill>
                <a:latin typeface="Lato"/>
                <a:ea typeface="Lato"/>
                <a:cs typeface="Lato"/>
                <a:sym typeface="Lato"/>
              </a:rPr>
              <a:t>Our alternative is cheap and efficient.</a:t>
            </a:r>
            <a:endParaRPr sz="2800" b="0" i="0" u="none" strike="noStrike" cap="none">
              <a:solidFill>
                <a:srgbClr val="142263"/>
              </a:solidFill>
              <a:latin typeface="Lato"/>
              <a:ea typeface="Lato"/>
              <a:cs typeface="Lato"/>
              <a:sym typeface="Lato"/>
            </a:endParaRPr>
          </a:p>
          <a:p>
            <a:pPr marL="457200" marR="0" lvl="0" indent="-368300" algn="l" rtl="0">
              <a:lnSpc>
                <a:spcPct val="100000"/>
              </a:lnSpc>
              <a:spcBef>
                <a:spcPts val="0"/>
              </a:spcBef>
              <a:spcAft>
                <a:spcPts val="0"/>
              </a:spcAft>
              <a:buClr>
                <a:srgbClr val="000000"/>
              </a:buClr>
              <a:buSzPts val="2200"/>
              <a:buFont typeface="Lato"/>
              <a:buChar char="●"/>
            </a:pPr>
            <a:r>
              <a:rPr lang="en" sz="2800" b="0" i="0" u="none" strike="noStrike" cap="none">
                <a:solidFill>
                  <a:srgbClr val="142263"/>
                </a:solidFill>
                <a:latin typeface="Lato"/>
                <a:ea typeface="Lato"/>
                <a:cs typeface="Lato"/>
                <a:sym typeface="Lato"/>
              </a:rPr>
              <a:t>Our solution is easily accessible and can be easily modified</a:t>
            </a:r>
            <a:endParaRPr sz="2800" b="0" i="0" u="none" strike="noStrike" cap="none">
              <a:solidFill>
                <a:srgbClr val="142263"/>
              </a:solidFill>
              <a:latin typeface="Lato"/>
              <a:ea typeface="Lato"/>
              <a:cs typeface="Lato"/>
              <a:sym typeface="Lato"/>
            </a:endParaRPr>
          </a:p>
          <a:p>
            <a:pPr marL="457200" marR="0" lvl="0" indent="-368300" algn="l" rtl="0">
              <a:lnSpc>
                <a:spcPct val="100000"/>
              </a:lnSpc>
              <a:spcBef>
                <a:spcPts val="0"/>
              </a:spcBef>
              <a:spcAft>
                <a:spcPts val="0"/>
              </a:spcAft>
              <a:buClr>
                <a:srgbClr val="000000"/>
              </a:buClr>
              <a:buSzPts val="2200"/>
              <a:buFont typeface="Lato"/>
              <a:buChar char="●"/>
            </a:pPr>
            <a:r>
              <a:rPr lang="en" sz="2800" b="0" i="0" u="none" strike="noStrike" cap="none">
                <a:solidFill>
                  <a:srgbClr val="142263"/>
                </a:solidFill>
                <a:latin typeface="Lato"/>
                <a:ea typeface="Lato"/>
                <a:cs typeface="Lato"/>
                <a:sym typeface="Lato"/>
              </a:rPr>
              <a:t>Avoiding tampering with the help of two cameras is one of the key differentiators in our project</a:t>
            </a:r>
            <a:endParaRPr sz="2800" b="0" i="0" u="none" strike="noStrike" cap="none">
              <a:solidFill>
                <a:srgbClr val="142263"/>
              </a:solidFill>
              <a:latin typeface="Lato"/>
              <a:ea typeface="Lato"/>
              <a:cs typeface="Lato"/>
              <a:sym typeface="Lato"/>
            </a:endParaRPr>
          </a:p>
          <a:p>
            <a:pPr marL="457200" marR="0" lvl="0" indent="-368300" algn="l" rtl="0">
              <a:lnSpc>
                <a:spcPct val="100000"/>
              </a:lnSpc>
              <a:spcBef>
                <a:spcPts val="0"/>
              </a:spcBef>
              <a:spcAft>
                <a:spcPts val="0"/>
              </a:spcAft>
              <a:buClr>
                <a:srgbClr val="000000"/>
              </a:buClr>
              <a:buSzPts val="2200"/>
              <a:buFont typeface="Lato"/>
              <a:buChar char="●"/>
            </a:pPr>
            <a:r>
              <a:rPr lang="en" sz="2800" b="0" i="0" u="none" strike="noStrike" cap="none">
                <a:solidFill>
                  <a:srgbClr val="142263"/>
                </a:solidFill>
                <a:latin typeface="Lato"/>
                <a:ea typeface="Lato"/>
                <a:cs typeface="Lato"/>
                <a:sym typeface="Lato"/>
              </a:rPr>
              <a:t>The product can be easily adopted since it uses the feedback mechanisms and sources in the product can be easily modified</a:t>
            </a:r>
            <a:endParaRPr sz="2800" b="0" i="0" u="none" strike="noStrike" cap="none">
              <a:solidFill>
                <a:srgbClr val="142263"/>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7"/>
          <p:cNvSpPr txBox="1"/>
          <p:nvPr/>
        </p:nvSpPr>
        <p:spPr>
          <a:xfrm>
            <a:off x="0" y="100012"/>
            <a:ext cx="9209400" cy="11695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3200" b="1" i="0" u="none" strike="noStrike" cap="none">
                <a:solidFill>
                  <a:srgbClr val="1F1F50"/>
                </a:solidFill>
                <a:latin typeface="Lato"/>
                <a:ea typeface="Lato"/>
                <a:cs typeface="Lato"/>
                <a:sym typeface="Lato"/>
              </a:rPr>
              <a:t>GitHub Repository Link &amp; </a:t>
            </a:r>
            <a:r>
              <a:rPr lang="en" sz="3200" b="1" i="0" u="none" strike="noStrike" cap="none">
                <a:solidFill>
                  <a:srgbClr val="4A4548"/>
                </a:solidFill>
                <a:highlight>
                  <a:srgbClr val="FFFFFF"/>
                </a:highlight>
                <a:latin typeface="Lato"/>
                <a:ea typeface="Lato"/>
                <a:cs typeface="Lato"/>
                <a:sym typeface="Lato"/>
              </a:rPr>
              <a:t>supporting diagrams, screenshots, if any</a:t>
            </a:r>
            <a:endParaRPr sz="3200" b="1" i="0" u="none" strike="noStrike" cap="none">
              <a:solidFill>
                <a:srgbClr val="1F1F50"/>
              </a:solidFill>
              <a:latin typeface="Lato"/>
              <a:ea typeface="Lato"/>
              <a:cs typeface="Lato"/>
              <a:sym typeface="Lato"/>
            </a:endParaRPr>
          </a:p>
        </p:txBody>
      </p:sp>
      <p:sp>
        <p:nvSpPr>
          <p:cNvPr id="410" name="Google Shape;410;p67"/>
          <p:cNvSpPr txBox="1"/>
          <p:nvPr/>
        </p:nvSpPr>
        <p:spPr>
          <a:xfrm>
            <a:off x="121443" y="1385887"/>
            <a:ext cx="7600387" cy="39087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200" b="0" i="0" u="none" strike="noStrike" cap="none">
                <a:solidFill>
                  <a:srgbClr val="222222"/>
                </a:solidFill>
                <a:highlight>
                  <a:srgbClr val="FFFFFF"/>
                </a:highlight>
                <a:latin typeface="Impact"/>
                <a:ea typeface="Impact"/>
                <a:cs typeface="Impact"/>
                <a:sym typeface="Impact"/>
              </a:rPr>
              <a:t>Github links</a:t>
            </a:r>
            <a:endParaRPr sz="2200" b="0" i="0" u="none" strike="noStrike" cap="none">
              <a:solidFill>
                <a:srgbClr val="222222"/>
              </a:solidFill>
              <a:highlight>
                <a:srgbClr val="FFFFFF"/>
              </a:highlight>
              <a:latin typeface="Impact"/>
              <a:ea typeface="Impact"/>
              <a:cs typeface="Impact"/>
              <a:sym typeface="Impact"/>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222222"/>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2200" b="0" i="0" u="sng" strike="noStrike" cap="none">
                <a:solidFill>
                  <a:schemeClr val="hlink"/>
                </a:solidFill>
                <a:highlight>
                  <a:srgbClr val="FFFFFF"/>
                </a:highlight>
                <a:latin typeface="Times New Roman"/>
                <a:ea typeface="Times New Roman"/>
                <a:cs typeface="Times New Roman"/>
                <a:sym typeface="Times New Roman"/>
                <a:hlinkClick r:id="rId3"/>
              </a:rPr>
              <a:t>https://github.com/aakashjhawar/face-recognition-using-deep-learning</a:t>
            </a:r>
            <a:endParaRPr sz="2200" b="0" i="0" u="none" strike="noStrike" cap="none">
              <a:solidFill>
                <a:srgbClr val="222222"/>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2200" b="0" i="0" u="sng" strike="noStrike" cap="none">
                <a:solidFill>
                  <a:schemeClr val="hlink"/>
                </a:solidFill>
                <a:highlight>
                  <a:srgbClr val="FFFFFF"/>
                </a:highlight>
                <a:latin typeface="Times New Roman"/>
                <a:ea typeface="Times New Roman"/>
                <a:cs typeface="Times New Roman"/>
                <a:sym typeface="Times New Roman"/>
                <a:hlinkClick r:id="rId4"/>
              </a:rPr>
              <a:t>https://github.com/saimj7/People-Counting-in-Real-Time</a:t>
            </a:r>
            <a:endParaRPr sz="2200" b="0" i="0" u="none" strike="noStrike" cap="none">
              <a:solidFill>
                <a:srgbClr val="222222"/>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2200" b="0" i="0" u="sng" strike="noStrike" cap="none">
                <a:solidFill>
                  <a:schemeClr val="hlink"/>
                </a:solidFill>
                <a:highlight>
                  <a:srgbClr val="FFFFFF"/>
                </a:highlight>
                <a:latin typeface="Times New Roman"/>
                <a:ea typeface="Times New Roman"/>
                <a:cs typeface="Times New Roman"/>
                <a:sym typeface="Times New Roman"/>
                <a:hlinkClick r:id="rId5"/>
              </a:rPr>
              <a:t>https://github.com/girpinto/Emotion_Detection_Python#emotion-detection-in-python</a:t>
            </a:r>
            <a:endParaRPr sz="2200" b="0" i="0" u="none" strike="noStrike" cap="none">
              <a:solidFill>
                <a:srgbClr val="222222"/>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2200" b="0" i="0" u="sng" strike="noStrike" cap="none">
                <a:solidFill>
                  <a:schemeClr val="hlink"/>
                </a:solidFill>
                <a:highlight>
                  <a:srgbClr val="FFFFFF"/>
                </a:highlight>
                <a:latin typeface="Times New Roman"/>
                <a:ea typeface="Times New Roman"/>
                <a:cs typeface="Times New Roman"/>
                <a:sym typeface="Times New Roman"/>
                <a:hlinkClick r:id="rId6"/>
              </a:rPr>
              <a:t>https://github.com/atulapra/Emotion-detection</a:t>
            </a:r>
            <a:endParaRPr sz="2200" b="0" i="0" u="none" strike="noStrike" cap="none">
              <a:solidFill>
                <a:srgbClr val="222222"/>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222222"/>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222222"/>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8"/>
          <p:cNvSpPr txBox="1">
            <a:spLocks noGrp="1"/>
          </p:cNvSpPr>
          <p:nvPr>
            <p:ph type="title"/>
          </p:nvPr>
        </p:nvSpPr>
        <p:spPr>
          <a:xfrm>
            <a:off x="102662" y="1131112"/>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t>			Thank You</a:t>
            </a:r>
            <a:endParaRPr sz="3600"/>
          </a:p>
        </p:txBody>
      </p:sp>
      <p:sp>
        <p:nvSpPr>
          <p:cNvPr id="416" name="Google Shape;416;p68"/>
          <p:cNvSpPr txBox="1">
            <a:spLocks noGrp="1"/>
          </p:cNvSpPr>
          <p:nvPr>
            <p:ph type="subTitle" idx="1"/>
          </p:nvPr>
        </p:nvSpPr>
        <p:spPr>
          <a:xfrm>
            <a:off x="4334444" y="2114830"/>
            <a:ext cx="4559100" cy="213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r>
              <a:rPr lang="en" sz="2000"/>
              <a:t>An intiative by:</a:t>
            </a:r>
            <a:endParaRPr/>
          </a:p>
          <a:p>
            <a:pPr marL="0" lvl="0" indent="0" algn="l" rtl="0">
              <a:lnSpc>
                <a:spcPct val="150000"/>
              </a:lnSpc>
              <a:spcBef>
                <a:spcPts val="0"/>
              </a:spcBef>
              <a:spcAft>
                <a:spcPts val="0"/>
              </a:spcAft>
              <a:buSzPts val="1800"/>
              <a:buNone/>
            </a:pPr>
            <a:endParaRPr sz="1500"/>
          </a:p>
          <a:p>
            <a:pPr marL="0" lvl="0" indent="0" algn="l" rtl="0">
              <a:lnSpc>
                <a:spcPct val="150000"/>
              </a:lnSpc>
              <a:spcBef>
                <a:spcPts val="0"/>
              </a:spcBef>
              <a:spcAft>
                <a:spcPts val="0"/>
              </a:spcAft>
              <a:buSzPts val="1800"/>
              <a:buNone/>
            </a:pPr>
            <a:r>
              <a:rPr lang="en" sz="1500"/>
              <a:t>         Dennis Reo Joseph R</a:t>
            </a:r>
            <a:endParaRPr sz="1500"/>
          </a:p>
          <a:p>
            <a:pPr marL="0" lvl="0" indent="0" algn="l" rtl="0">
              <a:lnSpc>
                <a:spcPct val="150000"/>
              </a:lnSpc>
              <a:spcBef>
                <a:spcPts val="1600"/>
              </a:spcBef>
              <a:spcAft>
                <a:spcPts val="0"/>
              </a:spcAft>
              <a:buSzPts val="1800"/>
              <a:buNone/>
            </a:pPr>
            <a:r>
              <a:rPr lang="en" sz="1500"/>
              <a:t>          Vaddi Sri Rama Gayathri </a:t>
            </a:r>
            <a:endParaRPr sz="1500"/>
          </a:p>
          <a:p>
            <a:pPr marL="0" lvl="0" indent="0" algn="l" rtl="0">
              <a:lnSpc>
                <a:spcPct val="150000"/>
              </a:lnSpc>
              <a:spcBef>
                <a:spcPts val="1600"/>
              </a:spcBef>
              <a:spcAft>
                <a:spcPts val="0"/>
              </a:spcAft>
              <a:buSzPts val="1800"/>
              <a:buNone/>
            </a:pPr>
            <a:r>
              <a:rPr lang="en" sz="1500"/>
              <a:t>          Saiyoogeswaran D</a:t>
            </a:r>
            <a:endParaRPr sz="1500"/>
          </a:p>
          <a:p>
            <a:pPr marL="0" lvl="0" indent="0" algn="l" rtl="0">
              <a:lnSpc>
                <a:spcPct val="150000"/>
              </a:lnSpc>
              <a:spcBef>
                <a:spcPts val="1600"/>
              </a:spcBef>
              <a:spcAft>
                <a:spcPts val="0"/>
              </a:spcAft>
              <a:buSzPts val="1800"/>
              <a:buNone/>
            </a:pPr>
            <a:r>
              <a:rPr lang="en" sz="1500"/>
              <a:t>          Sivayogarajan L</a:t>
            </a:r>
            <a:endParaRPr sz="1500"/>
          </a:p>
          <a:p>
            <a:pPr marL="0" lvl="0" indent="0" algn="l" rtl="0">
              <a:lnSpc>
                <a:spcPct val="150000"/>
              </a:lnSpc>
              <a:spcBef>
                <a:spcPts val="1600"/>
              </a:spcBef>
              <a:spcAft>
                <a:spcPts val="0"/>
              </a:spcAft>
              <a:buSzPts val="1800"/>
              <a:buNone/>
            </a:pPr>
            <a:endParaRPr sz="1500"/>
          </a:p>
          <a:p>
            <a:pPr marL="0" lvl="0" indent="0" algn="l" rtl="0">
              <a:lnSpc>
                <a:spcPct val="150000"/>
              </a:lnSpc>
              <a:spcBef>
                <a:spcPts val="1600"/>
              </a:spcBef>
              <a:spcAft>
                <a:spcPts val="0"/>
              </a:spcAft>
              <a:buSzPts val="1800"/>
              <a:buNone/>
            </a:pPr>
            <a:endParaRPr sz="1500"/>
          </a:p>
          <a:p>
            <a:pPr marL="0" lvl="0" indent="0" algn="l" rtl="0">
              <a:lnSpc>
                <a:spcPct val="150000"/>
              </a:lnSpc>
              <a:spcBef>
                <a:spcPts val="1600"/>
              </a:spcBef>
              <a:spcAft>
                <a:spcPts val="0"/>
              </a:spcAft>
              <a:buSzPts val="1800"/>
              <a:buNone/>
            </a:pPr>
            <a:endParaRPr sz="1500"/>
          </a:p>
          <a:p>
            <a:pPr marL="0" lvl="0" indent="0" algn="l" rtl="0">
              <a:lnSpc>
                <a:spcPct val="150000"/>
              </a:lnSpc>
              <a:spcBef>
                <a:spcPts val="1600"/>
              </a:spcBef>
              <a:spcAft>
                <a:spcPts val="1600"/>
              </a:spcAft>
              <a:buSzPts val="1800"/>
              <a:buNone/>
            </a:pP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8"/>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000">
                <a:solidFill>
                  <a:srgbClr val="3F60EC"/>
                </a:solidFill>
              </a:rPr>
              <a:t>Problem Statement?</a:t>
            </a:r>
            <a:endParaRPr sz="4000">
              <a:solidFill>
                <a:srgbClr val="3F60EC"/>
              </a:solidFill>
            </a:endParaRPr>
          </a:p>
        </p:txBody>
      </p:sp>
      <p:sp>
        <p:nvSpPr>
          <p:cNvPr id="348" name="Google Shape;348;p58"/>
          <p:cNvSpPr txBox="1"/>
          <p:nvPr/>
        </p:nvSpPr>
        <p:spPr>
          <a:xfrm>
            <a:off x="452700" y="1065575"/>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4F67DB"/>
                </a:solidFill>
                <a:highlight>
                  <a:srgbClr val="FFFFFF"/>
                </a:highlight>
                <a:latin typeface="Lato"/>
                <a:ea typeface="Lato"/>
                <a:cs typeface="Lato"/>
                <a:sym typeface="Lato"/>
              </a:rPr>
              <a:t>Why did you decide to solve this Problem statement?</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22222"/>
              </a:solidFill>
              <a:highlight>
                <a:srgbClr val="FFFFFF"/>
              </a:highlight>
              <a:latin typeface="Lato"/>
              <a:ea typeface="Lato"/>
              <a:cs typeface="Lato"/>
              <a:sym typeface="Lato"/>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D2276"/>
                </a:solidFill>
                <a:highlight>
                  <a:srgbClr val="FFFFFF"/>
                </a:highlight>
                <a:latin typeface="Arial"/>
                <a:ea typeface="Arial"/>
                <a:cs typeface="Arial"/>
                <a:sym typeface="Arial"/>
              </a:rPr>
              <a:t>As it is seen that Banks have  played a vital portion in the day to day life of stakeholders such as industrialists,traders and common public like pensioners and many more.Inspite of the netbanking services,there are some works which needs to be carried out in bank’s premises. Banks have been inevitable part of thier life. </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D2276"/>
              </a:solidFill>
              <a:highlight>
                <a:srgbClr val="FFFFFF"/>
              </a:highlight>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D2276"/>
                </a:solidFill>
                <a:highlight>
                  <a:srgbClr val="FFFFFF"/>
                </a:highlight>
                <a:latin typeface="Arial"/>
                <a:ea typeface="Arial"/>
                <a:cs typeface="Arial"/>
                <a:sym typeface="Arial"/>
              </a:rPr>
              <a:t>They often tend to look up to banks without any hesitation for any monetary services. So it is very important to not only satisfy them but assist them  by using  the exixting potential resources to help the banks evolve technically. </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D2276"/>
              </a:solidFill>
              <a:highlight>
                <a:srgbClr val="FFFFFF"/>
              </a:highlight>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D2276"/>
                </a:solidFill>
                <a:highlight>
                  <a:srgbClr val="FFFFFF"/>
                </a:highlight>
                <a:latin typeface="Arial"/>
                <a:ea typeface="Arial"/>
                <a:cs typeface="Arial"/>
                <a:sym typeface="Arial"/>
              </a:rPr>
              <a:t>Video analytics is such a budding  domain which is efficient and laborsaving. Thereby implementing  the cognition would help the bank’s progress and facilitates the customers. </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D2276"/>
              </a:solidFill>
              <a:highlight>
                <a:srgbClr val="FFFFFF"/>
              </a:highlight>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D2276"/>
                </a:solidFill>
                <a:highlight>
                  <a:srgbClr val="FFFFFF"/>
                </a:highlight>
                <a:latin typeface="Arial"/>
                <a:ea typeface="Arial"/>
                <a:cs typeface="Arial"/>
                <a:sym typeface="Arial"/>
              </a:rPr>
              <a:t>The cameras used here not only can be put to security purposes but can be extended to asses the employess efficiency which is a direct indicator of  customer satisfaction.</a:t>
            </a:r>
            <a:endParaRPr sz="1400" b="0" i="0" u="none" strike="noStrike" cap="none">
              <a:solidFill>
                <a:srgbClr val="0D2276"/>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a:spLocks noGrp="1"/>
          </p:cNvSpPr>
          <p:nvPr>
            <p:ph type="title"/>
          </p:nvPr>
        </p:nvSpPr>
        <p:spPr>
          <a:xfrm>
            <a:off x="473929" y="508157"/>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000">
                <a:solidFill>
                  <a:srgbClr val="3F60EC"/>
                </a:solidFill>
                <a:highlight>
                  <a:srgbClr val="FFFFFF"/>
                </a:highlight>
              </a:rPr>
              <a:t>User Segment &amp; Pain Points</a:t>
            </a:r>
            <a:endParaRPr sz="4000">
              <a:solidFill>
                <a:srgbClr val="3F60EC"/>
              </a:solidFill>
            </a:endParaRPr>
          </a:p>
        </p:txBody>
      </p:sp>
      <p:sp>
        <p:nvSpPr>
          <p:cNvPr id="354" name="Google Shape;354;p59"/>
          <p:cNvSpPr txBox="1"/>
          <p:nvPr/>
        </p:nvSpPr>
        <p:spPr>
          <a:xfrm>
            <a:off x="494629" y="8646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endParaRPr sz="1400" b="0" i="0" u="none" strike="noStrike" cap="none">
              <a:solidFill>
                <a:srgbClr val="222222"/>
              </a:solidFill>
              <a:highlight>
                <a:srgbClr val="FFFFFF"/>
              </a:highlight>
              <a:latin typeface="Lato"/>
              <a:ea typeface="Lato"/>
              <a:cs typeface="Lato"/>
              <a:sym typeface="Lato"/>
            </a:endParaRP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a:solidFill>
                <a:srgbClr val="000000"/>
              </a:solidFill>
              <a:latin typeface="Lato"/>
              <a:ea typeface="Lato"/>
              <a:cs typeface="Lato"/>
              <a:sym typeface="Lato"/>
            </a:endParaRPr>
          </a:p>
        </p:txBody>
      </p:sp>
      <p:sp>
        <p:nvSpPr>
          <p:cNvPr id="355" name="Google Shape;355;p59"/>
          <p:cNvSpPr txBox="1"/>
          <p:nvPr/>
        </p:nvSpPr>
        <p:spPr>
          <a:xfrm>
            <a:off x="665611" y="1450212"/>
            <a:ext cx="7235377" cy="3385512"/>
          </a:xfrm>
          <a:prstGeom prst="rect">
            <a:avLst/>
          </a:prstGeom>
          <a:noFill/>
          <a:ln>
            <a:noFill/>
          </a:ln>
        </p:spPr>
        <p:txBody>
          <a:bodyPr spcFirstLastPara="1" wrap="square" lIns="91425" tIns="91425" rIns="91425" bIns="91425" anchor="t" anchorCtr="0">
            <a:spAutoFit/>
          </a:bodyPr>
          <a:lstStyle/>
          <a:p>
            <a:pPr marL="101600" marR="0" lvl="0" indent="0" algn="l" rtl="0">
              <a:lnSpc>
                <a:spcPct val="100000"/>
              </a:lnSpc>
              <a:spcBef>
                <a:spcPts val="0"/>
              </a:spcBef>
              <a:spcAft>
                <a:spcPts val="0"/>
              </a:spcAft>
              <a:buNone/>
            </a:pPr>
            <a:r>
              <a:rPr lang="en" sz="2000" b="0" i="0" u="none" strike="noStrike" cap="none">
                <a:solidFill>
                  <a:srgbClr val="142263"/>
                </a:solidFill>
                <a:latin typeface="Arial"/>
                <a:ea typeface="Arial"/>
                <a:cs typeface="Arial"/>
                <a:sym typeface="Arial"/>
              </a:rPr>
              <a:t>Our solution can be put to use in places like Banks ,markets ,jewellery shops etc.As our product involves segments like:</a:t>
            </a:r>
            <a:endParaRPr sz="2000" b="0" i="0" u="none" strike="noStrike" cap="none">
              <a:solidFill>
                <a:srgbClr val="142263"/>
              </a:solidFill>
              <a:latin typeface="Arial"/>
              <a:ea typeface="Arial"/>
              <a:cs typeface="Arial"/>
              <a:sym typeface="Arial"/>
            </a:endParaRPr>
          </a:p>
          <a:p>
            <a:pPr marL="901700" marR="0" lvl="1" indent="-342900" algn="l" rtl="0">
              <a:lnSpc>
                <a:spcPct val="100000"/>
              </a:lnSpc>
              <a:spcBef>
                <a:spcPts val="0"/>
              </a:spcBef>
              <a:spcAft>
                <a:spcPts val="0"/>
              </a:spcAft>
              <a:buClr>
                <a:srgbClr val="000000"/>
              </a:buClr>
              <a:buSzPts val="2000"/>
              <a:buFont typeface="Noto Sans Symbols"/>
              <a:buChar char="❖"/>
            </a:pPr>
            <a:r>
              <a:rPr lang="en" sz="2000" b="0" i="0" u="none" strike="noStrike" cap="none">
                <a:solidFill>
                  <a:srgbClr val="142263"/>
                </a:solidFill>
                <a:latin typeface="Arial"/>
                <a:ea typeface="Arial"/>
                <a:cs typeface="Arial"/>
                <a:sym typeface="Arial"/>
              </a:rPr>
              <a:t>Person count</a:t>
            </a:r>
            <a:endParaRPr/>
          </a:p>
          <a:p>
            <a:pPr marL="901700" marR="0" lvl="1" indent="-342900" algn="l" rtl="0">
              <a:lnSpc>
                <a:spcPct val="100000"/>
              </a:lnSpc>
              <a:spcBef>
                <a:spcPts val="0"/>
              </a:spcBef>
              <a:spcAft>
                <a:spcPts val="0"/>
              </a:spcAft>
              <a:buClr>
                <a:srgbClr val="000000"/>
              </a:buClr>
              <a:buSzPts val="2000"/>
              <a:buFont typeface="Noto Sans Symbols"/>
              <a:buChar char="❖"/>
            </a:pPr>
            <a:r>
              <a:rPr lang="en" sz="2000" b="0" i="0" u="none" strike="noStrike" cap="none">
                <a:solidFill>
                  <a:srgbClr val="142263"/>
                </a:solidFill>
                <a:latin typeface="Arial"/>
                <a:ea typeface="Arial"/>
                <a:cs typeface="Arial"/>
                <a:sym typeface="Arial"/>
              </a:rPr>
              <a:t>Camera tampering</a:t>
            </a:r>
            <a:endParaRPr/>
          </a:p>
          <a:p>
            <a:pPr marL="901700" marR="0" lvl="1" indent="-342900" algn="l" rtl="0">
              <a:lnSpc>
                <a:spcPct val="100000"/>
              </a:lnSpc>
              <a:spcBef>
                <a:spcPts val="0"/>
              </a:spcBef>
              <a:spcAft>
                <a:spcPts val="0"/>
              </a:spcAft>
              <a:buClr>
                <a:srgbClr val="000000"/>
              </a:buClr>
              <a:buSzPts val="2000"/>
              <a:buFont typeface="Noto Sans Symbols"/>
              <a:buChar char="❖"/>
            </a:pPr>
            <a:r>
              <a:rPr lang="en" sz="2000" b="0" i="0" u="none" strike="noStrike" cap="none">
                <a:solidFill>
                  <a:srgbClr val="142263"/>
                </a:solidFill>
                <a:latin typeface="Arial"/>
                <a:ea typeface="Arial"/>
                <a:cs typeface="Arial"/>
                <a:sym typeface="Arial"/>
              </a:rPr>
              <a:t>Emotion recognition</a:t>
            </a:r>
            <a:endParaRPr/>
          </a:p>
          <a:p>
            <a:pPr marL="901700" marR="0" lvl="1" indent="-342900" algn="l" rtl="0">
              <a:lnSpc>
                <a:spcPct val="100000"/>
              </a:lnSpc>
              <a:spcBef>
                <a:spcPts val="0"/>
              </a:spcBef>
              <a:spcAft>
                <a:spcPts val="0"/>
              </a:spcAft>
              <a:buClr>
                <a:srgbClr val="000000"/>
              </a:buClr>
              <a:buSzPts val="2000"/>
              <a:buFont typeface="Noto Sans Symbols"/>
              <a:buChar char="❖"/>
            </a:pPr>
            <a:r>
              <a:rPr lang="en" sz="2000" b="0" i="0" u="none" strike="noStrike" cap="none">
                <a:solidFill>
                  <a:srgbClr val="142263"/>
                </a:solidFill>
                <a:latin typeface="Arial"/>
                <a:ea typeface="Arial"/>
                <a:cs typeface="Arial"/>
                <a:sym typeface="Arial"/>
              </a:rPr>
              <a:t>Less time delay</a:t>
            </a:r>
            <a:endParaRPr/>
          </a:p>
          <a:p>
            <a:pPr marL="901700" marR="0" lvl="1" indent="-342900" algn="l" rtl="0">
              <a:lnSpc>
                <a:spcPct val="100000"/>
              </a:lnSpc>
              <a:spcBef>
                <a:spcPts val="0"/>
              </a:spcBef>
              <a:spcAft>
                <a:spcPts val="0"/>
              </a:spcAft>
              <a:buClr>
                <a:srgbClr val="000000"/>
              </a:buClr>
              <a:buSzPts val="2000"/>
              <a:buFont typeface="Noto Sans Symbols"/>
              <a:buChar char="❖"/>
            </a:pPr>
            <a:r>
              <a:rPr lang="en" sz="2000" b="0" i="0" u="none" strike="noStrike" cap="none">
                <a:solidFill>
                  <a:srgbClr val="142263"/>
                </a:solidFill>
                <a:latin typeface="Arial"/>
                <a:ea typeface="Arial"/>
                <a:cs typeface="Arial"/>
                <a:sym typeface="Arial"/>
              </a:rPr>
              <a:t>More efficient</a:t>
            </a:r>
            <a:endParaRPr/>
          </a:p>
          <a:p>
            <a:pPr marL="901700" marR="0" lvl="1" indent="-342900" algn="l" rtl="0">
              <a:lnSpc>
                <a:spcPct val="100000"/>
              </a:lnSpc>
              <a:spcBef>
                <a:spcPts val="0"/>
              </a:spcBef>
              <a:spcAft>
                <a:spcPts val="0"/>
              </a:spcAft>
              <a:buClr>
                <a:srgbClr val="000000"/>
              </a:buClr>
              <a:buSzPts val="2000"/>
              <a:buFont typeface="Noto Sans Symbols"/>
              <a:buChar char="❖"/>
            </a:pPr>
            <a:r>
              <a:rPr lang="en" sz="2000" b="0" i="0" u="none" strike="noStrike" cap="none">
                <a:solidFill>
                  <a:srgbClr val="142263"/>
                </a:solidFill>
                <a:latin typeface="Arial"/>
                <a:ea typeface="Arial"/>
                <a:cs typeface="Arial"/>
                <a:sym typeface="Arial"/>
              </a:rPr>
              <a:t>Time taken for each service</a:t>
            </a:r>
            <a:endParaRPr/>
          </a:p>
          <a:p>
            <a:pPr marL="901700" marR="0" lvl="1" indent="-342900" algn="l" rtl="0">
              <a:lnSpc>
                <a:spcPct val="100000"/>
              </a:lnSpc>
              <a:spcBef>
                <a:spcPts val="0"/>
              </a:spcBef>
              <a:spcAft>
                <a:spcPts val="0"/>
              </a:spcAft>
              <a:buClr>
                <a:srgbClr val="000000"/>
              </a:buClr>
              <a:buSzPts val="2000"/>
              <a:buFont typeface="Noto Sans Symbols"/>
              <a:buChar char="❖"/>
            </a:pPr>
            <a:r>
              <a:rPr lang="en" sz="2000" b="0" i="0" u="none" strike="noStrike" cap="none">
                <a:solidFill>
                  <a:srgbClr val="142263"/>
                </a:solidFill>
                <a:latin typeface="Arial"/>
                <a:ea typeface="Arial"/>
                <a:cs typeface="Arial"/>
                <a:sym typeface="Arial"/>
              </a:rPr>
              <a:t>Frequency of a customer</a:t>
            </a:r>
            <a:endParaRPr sz="2000" b="0" i="0" u="none" strike="noStrike" cap="none">
              <a:solidFill>
                <a:srgbClr val="14226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0"/>
          <p:cNvSpPr txBox="1"/>
          <p:nvPr/>
        </p:nvSpPr>
        <p:spPr>
          <a:xfrm>
            <a:off x="128329" y="1234175"/>
            <a:ext cx="8707800" cy="34011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1000"/>
              </a:spcBef>
              <a:spcAft>
                <a:spcPts val="0"/>
              </a:spcAft>
              <a:buClr>
                <a:srgbClr val="222222"/>
              </a:buClr>
              <a:buSzPts val="2000"/>
              <a:buFont typeface="Times New Roman"/>
              <a:buChar char="❖"/>
            </a:pPr>
            <a:r>
              <a:rPr lang="en" sz="2000" b="0" i="0" u="none" strike="noStrike" cap="none">
                <a:solidFill>
                  <a:srgbClr val="142263"/>
                </a:solidFill>
                <a:highlight>
                  <a:srgbClr val="FFFFFF"/>
                </a:highlight>
                <a:latin typeface="Arial"/>
                <a:ea typeface="Arial"/>
                <a:cs typeface="Arial"/>
                <a:sym typeface="Arial"/>
              </a:rPr>
              <a:t>Adoption of opencv with the help of python for counting the number of people and </a:t>
            </a:r>
            <a:r>
              <a:rPr lang="en" sz="2000" b="0" i="0" u="none" strike="noStrike" cap="none">
                <a:solidFill>
                  <a:srgbClr val="142263"/>
                </a:solidFill>
                <a:highlight>
                  <a:schemeClr val="lt1"/>
                </a:highlight>
                <a:latin typeface="Arial"/>
                <a:ea typeface="Arial"/>
                <a:cs typeface="Arial"/>
                <a:sym typeface="Arial"/>
              </a:rPr>
              <a:t>face recognition for analysing the sentiments of the people which is made in feedback for reducing the error.</a:t>
            </a:r>
            <a:endParaRPr sz="2000" b="0" i="0" u="none" strike="noStrike" cap="none">
              <a:solidFill>
                <a:srgbClr val="142263"/>
              </a:solidFill>
              <a:highlight>
                <a:schemeClr val="lt1"/>
              </a:highlight>
              <a:latin typeface="Arial"/>
              <a:ea typeface="Arial"/>
              <a:cs typeface="Arial"/>
              <a:sym typeface="Arial"/>
            </a:endParaRPr>
          </a:p>
          <a:p>
            <a:pPr marL="457200" marR="0" lvl="0" indent="-355600" algn="l" rtl="0">
              <a:lnSpc>
                <a:spcPct val="115000"/>
              </a:lnSpc>
              <a:spcBef>
                <a:spcPts val="0"/>
              </a:spcBef>
              <a:spcAft>
                <a:spcPts val="0"/>
              </a:spcAft>
              <a:buClr>
                <a:srgbClr val="222222"/>
              </a:buClr>
              <a:buSzPts val="2000"/>
              <a:buFont typeface="Times New Roman"/>
              <a:buChar char="❖"/>
            </a:pPr>
            <a:r>
              <a:rPr lang="en" sz="2000" b="0" i="0" u="none" strike="noStrike" cap="none">
                <a:solidFill>
                  <a:srgbClr val="142263"/>
                </a:solidFill>
                <a:highlight>
                  <a:schemeClr val="lt1"/>
                </a:highlight>
                <a:latin typeface="Arial"/>
                <a:ea typeface="Arial"/>
                <a:cs typeface="Arial"/>
                <a:sym typeface="Arial"/>
              </a:rPr>
              <a:t>Using the video footage for analysing the count of people  on normal days and special occasions which helps in predicting the requirements.</a:t>
            </a:r>
            <a:endParaRPr sz="2000" b="0" i="0" u="none" strike="noStrike" cap="none">
              <a:solidFill>
                <a:srgbClr val="142263"/>
              </a:solidFill>
              <a:highlight>
                <a:schemeClr val="lt1"/>
              </a:highlight>
              <a:latin typeface="Arial"/>
              <a:ea typeface="Arial"/>
              <a:cs typeface="Arial"/>
              <a:sym typeface="Arial"/>
            </a:endParaRPr>
          </a:p>
          <a:p>
            <a:pPr marL="457200" marR="0" lvl="0" indent="-355600" algn="l" rtl="0">
              <a:lnSpc>
                <a:spcPct val="115000"/>
              </a:lnSpc>
              <a:spcBef>
                <a:spcPts val="0"/>
              </a:spcBef>
              <a:spcAft>
                <a:spcPts val="0"/>
              </a:spcAft>
              <a:buClr>
                <a:srgbClr val="222222"/>
              </a:buClr>
              <a:buSzPts val="2000"/>
              <a:buFont typeface="Times New Roman"/>
              <a:buChar char="❖"/>
            </a:pPr>
            <a:r>
              <a:rPr lang="en" sz="2000" b="0" i="0" u="none" strike="noStrike" cap="none">
                <a:solidFill>
                  <a:srgbClr val="142263"/>
                </a:solidFill>
                <a:highlight>
                  <a:schemeClr val="lt1"/>
                </a:highlight>
                <a:latin typeface="Arial"/>
                <a:ea typeface="Arial"/>
                <a:cs typeface="Arial"/>
                <a:sym typeface="Arial"/>
              </a:rPr>
              <a:t>Tampering cameras is more common today so our idea is employ a small camera near to the main cctv which can be made activated when the cctv gets tampered. </a:t>
            </a:r>
            <a:endParaRPr sz="2000" b="0" i="0" u="none" strike="noStrike" cap="none">
              <a:solidFill>
                <a:srgbClr val="142263"/>
              </a:solidFill>
              <a:highlight>
                <a:schemeClr val="lt1"/>
              </a:highlight>
              <a:latin typeface="Arial"/>
              <a:ea typeface="Arial"/>
              <a:cs typeface="Arial"/>
              <a:sym typeface="Arial"/>
            </a:endParaRPr>
          </a:p>
          <a:p>
            <a:pPr marL="0" marR="0" lvl="0" indent="0" algn="l" rtl="0">
              <a:lnSpc>
                <a:spcPct val="115000"/>
              </a:lnSpc>
              <a:spcBef>
                <a:spcPts val="1000"/>
              </a:spcBef>
              <a:spcAft>
                <a:spcPts val="1000"/>
              </a:spcAft>
              <a:buClr>
                <a:srgbClr val="000000"/>
              </a:buClr>
              <a:buSzPts val="1400"/>
              <a:buFont typeface="Arial"/>
              <a:buNone/>
            </a:pPr>
            <a:endParaRPr sz="1900" b="0" i="0" u="none" strike="noStrike" cap="none">
              <a:solidFill>
                <a:srgbClr val="222222"/>
              </a:solidFill>
              <a:highlight>
                <a:srgbClr val="FFFFFF"/>
              </a:highlight>
              <a:latin typeface="Impact"/>
              <a:ea typeface="Impact"/>
              <a:cs typeface="Impact"/>
              <a:sym typeface="Impact"/>
            </a:endParaRPr>
          </a:p>
        </p:txBody>
      </p:sp>
      <p:sp>
        <p:nvSpPr>
          <p:cNvPr id="361" name="Google Shape;361;p60"/>
          <p:cNvSpPr txBox="1">
            <a:spLocks noGrp="1"/>
          </p:cNvSpPr>
          <p:nvPr>
            <p:ph type="title"/>
          </p:nvPr>
        </p:nvSpPr>
        <p:spPr>
          <a:xfrm>
            <a:off x="432000" y="4581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000">
                <a:solidFill>
                  <a:srgbClr val="3F60EC"/>
                </a:solidFill>
              </a:rPr>
              <a:t>Pre-Requisite</a:t>
            </a:r>
            <a:endParaRPr sz="4000">
              <a:solidFill>
                <a:srgbClr val="3F60E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solidFill>
                  <a:srgbClr val="4F67DB"/>
                </a:solidFill>
                <a:highlight>
                  <a:srgbClr val="FFFFFF"/>
                </a:highlight>
                <a:latin typeface="Lato"/>
                <a:ea typeface="Lato"/>
                <a:cs typeface="Lato"/>
                <a:sym typeface="Lato"/>
              </a:rPr>
              <a:t>A</a:t>
            </a:r>
            <a:r>
              <a:rPr lang="en" sz="2400" i="0" u="none" strike="noStrike" cap="none">
                <a:solidFill>
                  <a:srgbClr val="4F67DB"/>
                </a:solidFill>
                <a:highlight>
                  <a:srgbClr val="FFFFFF"/>
                </a:highlight>
                <a:latin typeface="Lato"/>
                <a:ea typeface="Lato"/>
                <a:cs typeface="Lato"/>
                <a:sym typeface="Lato"/>
              </a:rPr>
              <a:t>lternatives/competitive products for the problem</a:t>
            </a:r>
            <a:r>
              <a:rPr lang="en" sz="2400">
                <a:solidFill>
                  <a:srgbClr val="4F67DB"/>
                </a:solidFill>
                <a:highlight>
                  <a:srgbClr val="FFFFFF"/>
                </a:highlight>
                <a:latin typeface="Lato"/>
                <a:ea typeface="Lato"/>
                <a:cs typeface="Lato"/>
                <a:sym typeface="Lato"/>
              </a:rPr>
              <a:t>s</a:t>
            </a:r>
            <a:r>
              <a:rPr lang="en" sz="2400" i="0" u="none" strike="noStrike" cap="none">
                <a:solidFill>
                  <a:srgbClr val="4F67DB"/>
                </a:solidFill>
                <a:highlight>
                  <a:srgbClr val="FFFFFF"/>
                </a:highlight>
                <a:latin typeface="Lato"/>
                <a:ea typeface="Lato"/>
                <a:cs typeface="Lato"/>
                <a:sym typeface="Lato"/>
              </a:rPr>
              <a:t> </a:t>
            </a:r>
            <a:r>
              <a:rPr lang="en" sz="2400">
                <a:solidFill>
                  <a:srgbClr val="4F67DB"/>
                </a:solidFill>
                <a:highlight>
                  <a:srgbClr val="FFFFFF"/>
                </a:highlight>
                <a:latin typeface="Lato"/>
                <a:ea typeface="Lato"/>
                <a:cs typeface="Lato"/>
                <a:sym typeface="Lato"/>
              </a:rPr>
              <a:t>we are going to solve:</a:t>
            </a:r>
            <a:br>
              <a:rPr lang="en" sz="3200">
                <a:solidFill>
                  <a:srgbClr val="222222"/>
                </a:solidFill>
                <a:highlight>
                  <a:srgbClr val="FFFFFF"/>
                </a:highlight>
                <a:latin typeface="Impact"/>
                <a:ea typeface="Impact"/>
                <a:cs typeface="Impact"/>
                <a:sym typeface="Impact"/>
              </a:rPr>
            </a:br>
            <a:endParaRPr/>
          </a:p>
        </p:txBody>
      </p:sp>
      <p:sp>
        <p:nvSpPr>
          <p:cNvPr id="367" name="Google Shape;367;p61"/>
          <p:cNvSpPr txBox="1"/>
          <p:nvPr/>
        </p:nvSpPr>
        <p:spPr>
          <a:xfrm>
            <a:off x="1443038" y="1264445"/>
            <a:ext cx="5872162" cy="380761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400"/>
              <a:buFont typeface="Noto Sans Symbols"/>
              <a:buChar char="❖"/>
            </a:pPr>
            <a:r>
              <a:rPr lang="en" sz="2400" b="0" i="0" u="none" strike="noStrike" cap="none">
                <a:solidFill>
                  <a:srgbClr val="142263"/>
                </a:solidFill>
                <a:latin typeface="Lato"/>
                <a:ea typeface="Lato"/>
                <a:cs typeface="Lato"/>
                <a:sym typeface="Lato"/>
              </a:rPr>
              <a:t>The CCTV camera used is exclusively for security purposes but here we employ camera for other important parameters like emotion capturing , track on number of people. </a:t>
            </a:r>
            <a:endParaRPr/>
          </a:p>
          <a:p>
            <a:pPr marL="285750" marR="0" lvl="0" indent="-285750" algn="l" rtl="0">
              <a:lnSpc>
                <a:spcPct val="100000"/>
              </a:lnSpc>
              <a:spcBef>
                <a:spcPts val="0"/>
              </a:spcBef>
              <a:spcAft>
                <a:spcPts val="0"/>
              </a:spcAft>
              <a:buClr>
                <a:srgbClr val="000000"/>
              </a:buClr>
              <a:buSzPts val="2400"/>
              <a:buFont typeface="Noto Sans Symbols"/>
              <a:buChar char="❖"/>
            </a:pPr>
            <a:r>
              <a:rPr lang="en" sz="2400" b="0" i="0" u="none" strike="noStrike" cap="none">
                <a:solidFill>
                  <a:srgbClr val="142263"/>
                </a:solidFill>
                <a:latin typeface="Lato"/>
                <a:ea typeface="Lato"/>
                <a:cs typeface="Lato"/>
                <a:sym typeface="Lato"/>
              </a:rPr>
              <a:t>This type of solution is not physically existing anywhere till date except for a hypothesis. </a:t>
            </a:r>
            <a:endParaRPr/>
          </a:p>
          <a:p>
            <a:pPr marL="285750" marR="0" lvl="0" indent="-285750" algn="l" rtl="0">
              <a:lnSpc>
                <a:spcPct val="100000"/>
              </a:lnSpc>
              <a:spcBef>
                <a:spcPts val="0"/>
              </a:spcBef>
              <a:spcAft>
                <a:spcPts val="0"/>
              </a:spcAft>
              <a:buClr>
                <a:srgbClr val="000000"/>
              </a:buClr>
              <a:buSzPts val="2400"/>
              <a:buFont typeface="Noto Sans Symbols"/>
              <a:buChar char="❖"/>
            </a:pPr>
            <a:r>
              <a:rPr lang="en" sz="2400" b="0" i="0" u="none" strike="noStrike" cap="none">
                <a:solidFill>
                  <a:srgbClr val="142263"/>
                </a:solidFill>
                <a:latin typeface="Lato"/>
                <a:ea typeface="Lato"/>
                <a:cs typeface="Lato"/>
                <a:sym typeface="Lato"/>
              </a:rPr>
              <a:t>Hence introduction to our solution in market has a high scope.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2"/>
          <p:cNvSpPr txBox="1">
            <a:spLocks noGrp="1"/>
          </p:cNvSpPr>
          <p:nvPr>
            <p:ph type="title"/>
          </p:nvPr>
        </p:nvSpPr>
        <p:spPr>
          <a:xfrm>
            <a:off x="0" y="818576"/>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4A4548"/>
                </a:solidFill>
                <a:highlight>
                  <a:srgbClr val="FFFFFF"/>
                </a:highlight>
              </a:rPr>
              <a:t> </a:t>
            </a:r>
            <a:endParaRPr sz="2000"/>
          </a:p>
        </p:txBody>
      </p:sp>
      <p:sp>
        <p:nvSpPr>
          <p:cNvPr id="373" name="Google Shape;373;p62"/>
          <p:cNvSpPr txBox="1">
            <a:spLocks noGrp="1"/>
          </p:cNvSpPr>
          <p:nvPr>
            <p:ph type="title"/>
          </p:nvPr>
        </p:nvSpPr>
        <p:spPr>
          <a:xfrm>
            <a:off x="136854" y="474646"/>
            <a:ext cx="82800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400" b="0">
                <a:solidFill>
                  <a:srgbClr val="4F67DB"/>
                </a:solidFill>
                <a:highlight>
                  <a:srgbClr val="FFFFFF"/>
                </a:highlight>
              </a:rPr>
              <a:t>Azure tools or resources which are used by us  for the prototype:</a:t>
            </a:r>
            <a:endParaRPr sz="2400">
              <a:solidFill>
                <a:srgbClr val="4F67DB"/>
              </a:solidFill>
            </a:endParaRPr>
          </a:p>
        </p:txBody>
      </p:sp>
      <p:sp>
        <p:nvSpPr>
          <p:cNvPr id="374" name="Google Shape;374;p62"/>
          <p:cNvSpPr txBox="1"/>
          <p:nvPr/>
        </p:nvSpPr>
        <p:spPr>
          <a:xfrm>
            <a:off x="136850" y="1629863"/>
            <a:ext cx="8280000" cy="540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rgbClr val="000000"/>
                </a:solidFill>
                <a:latin typeface="Impact"/>
                <a:ea typeface="Impact"/>
                <a:cs typeface="Impact"/>
                <a:sym typeface="Impact"/>
              </a:rPr>
              <a:t>ESP 32 cam</a:t>
            </a:r>
            <a:endParaRPr sz="2300" b="0" i="0" u="none" strike="noStrike" cap="none">
              <a:solidFill>
                <a:srgbClr val="000000"/>
              </a:solidFill>
              <a:latin typeface="Impact"/>
              <a:ea typeface="Impact"/>
              <a:cs typeface="Impact"/>
              <a:sym typeface="Impact"/>
            </a:endParaRPr>
          </a:p>
        </p:txBody>
      </p:sp>
      <p:pic>
        <p:nvPicPr>
          <p:cNvPr id="375" name="Google Shape;375;p62"/>
          <p:cNvPicPr preferRelativeResize="0"/>
          <p:nvPr/>
        </p:nvPicPr>
        <p:blipFill rotWithShape="1">
          <a:blip r:embed="rId3">
            <a:alphaModFix/>
          </a:blip>
          <a:srcRect/>
          <a:stretch/>
        </p:blipFill>
        <p:spPr>
          <a:xfrm>
            <a:off x="229719" y="2396124"/>
            <a:ext cx="1578750" cy="1928800"/>
          </a:xfrm>
          <a:prstGeom prst="rect">
            <a:avLst/>
          </a:prstGeom>
          <a:noFill/>
          <a:ln>
            <a:noFill/>
          </a:ln>
        </p:spPr>
      </p:pic>
      <p:sp>
        <p:nvSpPr>
          <p:cNvPr id="376" name="Google Shape;376;p62"/>
          <p:cNvSpPr txBox="1"/>
          <p:nvPr/>
        </p:nvSpPr>
        <p:spPr>
          <a:xfrm>
            <a:off x="2308942" y="1782913"/>
            <a:ext cx="6107908" cy="30469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400"/>
              <a:buFont typeface="Noto Sans Symbols"/>
              <a:buChar char="❖"/>
            </a:pPr>
            <a:r>
              <a:rPr lang="en" sz="2400" b="0" i="0" u="none" strike="noStrike" cap="none">
                <a:solidFill>
                  <a:srgbClr val="142263"/>
                </a:solidFill>
                <a:latin typeface="Arial"/>
                <a:ea typeface="Arial"/>
                <a:cs typeface="Arial"/>
                <a:sym typeface="Arial"/>
              </a:rPr>
              <a:t>ESP32-CAM can be widely used in various IoT applications. </a:t>
            </a:r>
            <a:endParaRPr/>
          </a:p>
          <a:p>
            <a:pPr marL="285750" marR="0" lvl="0" indent="-285750" algn="l" rtl="0">
              <a:lnSpc>
                <a:spcPct val="100000"/>
              </a:lnSpc>
              <a:spcBef>
                <a:spcPts val="0"/>
              </a:spcBef>
              <a:spcAft>
                <a:spcPts val="0"/>
              </a:spcAft>
              <a:buClr>
                <a:srgbClr val="000000"/>
              </a:buClr>
              <a:buSzPts val="2400"/>
              <a:buFont typeface="Noto Sans Symbols"/>
              <a:buChar char="❖"/>
            </a:pPr>
            <a:r>
              <a:rPr lang="en" sz="2400" b="0" i="0" u="none" strike="noStrike" cap="none">
                <a:solidFill>
                  <a:srgbClr val="142263"/>
                </a:solidFill>
                <a:latin typeface="Arial"/>
                <a:ea typeface="Arial"/>
                <a:cs typeface="Arial"/>
                <a:sym typeface="Arial"/>
              </a:rPr>
              <a:t>It is suitable for home smart devices, industrial wireless control, wireless monitoring, QR wireless identification, wireless positioning system signals and other IoT applications. </a:t>
            </a:r>
            <a:endParaRPr/>
          </a:p>
          <a:p>
            <a:pPr marL="285750" marR="0" lvl="0" indent="-285750" algn="l" rtl="0">
              <a:lnSpc>
                <a:spcPct val="100000"/>
              </a:lnSpc>
              <a:spcBef>
                <a:spcPts val="0"/>
              </a:spcBef>
              <a:spcAft>
                <a:spcPts val="0"/>
              </a:spcAft>
              <a:buClr>
                <a:srgbClr val="000000"/>
              </a:buClr>
              <a:buSzPts val="2400"/>
              <a:buFont typeface="Noto Sans Symbols"/>
              <a:buChar char="❖"/>
            </a:pPr>
            <a:r>
              <a:rPr lang="en" sz="2400" b="0" i="0" u="none" strike="noStrike" cap="none">
                <a:solidFill>
                  <a:srgbClr val="142263"/>
                </a:solidFill>
                <a:latin typeface="Arial"/>
                <a:ea typeface="Arial"/>
                <a:cs typeface="Arial"/>
                <a:sym typeface="Arial"/>
              </a:rPr>
              <a:t>It is an ideal solution for our prototype.</a:t>
            </a:r>
            <a:endParaRPr sz="1800" b="0" i="0" u="none" strike="noStrike" cap="none">
              <a:solidFill>
                <a:srgbClr val="142263"/>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63"/>
          <p:cNvPicPr preferRelativeResize="0"/>
          <p:nvPr/>
        </p:nvPicPr>
        <p:blipFill rotWithShape="1">
          <a:blip r:embed="rId3">
            <a:alphaModFix/>
          </a:blip>
          <a:srcRect/>
          <a:stretch/>
        </p:blipFill>
        <p:spPr>
          <a:xfrm>
            <a:off x="447344" y="1480094"/>
            <a:ext cx="2378550" cy="2378550"/>
          </a:xfrm>
          <a:prstGeom prst="rect">
            <a:avLst/>
          </a:prstGeom>
          <a:noFill/>
          <a:ln>
            <a:noFill/>
          </a:ln>
        </p:spPr>
      </p:pic>
      <p:sp>
        <p:nvSpPr>
          <p:cNvPr id="382" name="Google Shape;382;p63"/>
          <p:cNvSpPr txBox="1"/>
          <p:nvPr/>
        </p:nvSpPr>
        <p:spPr>
          <a:xfrm>
            <a:off x="3786200" y="1234850"/>
            <a:ext cx="4827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83" name="Google Shape;383;p63"/>
          <p:cNvSpPr txBox="1"/>
          <p:nvPr/>
        </p:nvSpPr>
        <p:spPr>
          <a:xfrm>
            <a:off x="3112625" y="308212"/>
            <a:ext cx="31740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889AE8"/>
                </a:solidFill>
                <a:latin typeface="Impact"/>
                <a:ea typeface="Impact"/>
                <a:cs typeface="Impact"/>
                <a:sym typeface="Impact"/>
              </a:rPr>
              <a:t>GITHUB</a:t>
            </a:r>
            <a:endParaRPr sz="3000" b="0" i="0" u="none" strike="noStrike" cap="none">
              <a:solidFill>
                <a:srgbClr val="889AE8"/>
              </a:solidFill>
              <a:latin typeface="Impact"/>
              <a:ea typeface="Impact"/>
              <a:cs typeface="Impact"/>
              <a:sym typeface="Impact"/>
            </a:endParaRPr>
          </a:p>
        </p:txBody>
      </p:sp>
      <p:sp>
        <p:nvSpPr>
          <p:cNvPr id="384" name="Google Shape;384;p63"/>
          <p:cNvSpPr txBox="1"/>
          <p:nvPr/>
        </p:nvSpPr>
        <p:spPr>
          <a:xfrm>
            <a:off x="3112625" y="1143000"/>
            <a:ext cx="5317000" cy="295462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142263"/>
                </a:solidFill>
                <a:highlight>
                  <a:srgbClr val="FFFFFF"/>
                </a:highlight>
                <a:latin typeface="Times New Roman"/>
                <a:ea typeface="Times New Roman"/>
                <a:cs typeface="Times New Roman"/>
                <a:sym typeface="Times New Roman"/>
              </a:rPr>
              <a:t>1.Github is an open-source version control platform. It allows programmers to work on projects together and share their code quickly whenever necessary.</a:t>
            </a:r>
            <a:endParaRPr sz="2000" b="0" i="0" u="none" strike="noStrike" cap="none">
              <a:solidFill>
                <a:srgbClr val="142263"/>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142263"/>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142263"/>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142263"/>
                </a:solidFill>
                <a:highlight>
                  <a:srgbClr val="FFFFFF"/>
                </a:highlight>
                <a:latin typeface="Times New Roman"/>
                <a:ea typeface="Times New Roman"/>
                <a:cs typeface="Times New Roman"/>
                <a:sym typeface="Times New Roman"/>
              </a:rPr>
              <a:t>2.In this project we are going to use the github for the base code of the project and we will proceed  by modifying it</a:t>
            </a:r>
            <a:r>
              <a:rPr lang="en" sz="1500" b="0" i="0" u="none" strike="noStrike" cap="none">
                <a:solidFill>
                  <a:srgbClr val="142263"/>
                </a:solidFill>
                <a:highlight>
                  <a:srgbClr val="FFFFFF"/>
                </a:highlight>
                <a:latin typeface="Times New Roman"/>
                <a:ea typeface="Times New Roman"/>
                <a:cs typeface="Times New Roman"/>
                <a:sym typeface="Times New Roman"/>
              </a:rPr>
              <a:t>.</a:t>
            </a:r>
            <a:r>
              <a:rPr lang="en" sz="1500" b="0" i="0" u="none" strike="noStrike" cap="none">
                <a:solidFill>
                  <a:srgbClr val="142263"/>
                </a:solidFill>
                <a:highlight>
                  <a:srgbClr val="FFFFFF"/>
                </a:highlight>
                <a:latin typeface="Arial"/>
                <a:ea typeface="Arial"/>
                <a:cs typeface="Arial"/>
                <a:sym typeface="Arial"/>
              </a:rPr>
              <a:t> </a:t>
            </a:r>
            <a:endParaRPr sz="1400" b="0" i="0" u="none" strike="noStrike" cap="none">
              <a:solidFill>
                <a:srgbClr val="142263"/>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t>Process Involved:</a:t>
            </a:r>
            <a:endParaRPr/>
          </a:p>
        </p:txBody>
      </p:sp>
      <p:sp>
        <p:nvSpPr>
          <p:cNvPr id="390" name="Google Shape;390;p64"/>
          <p:cNvSpPr txBox="1"/>
          <p:nvPr/>
        </p:nvSpPr>
        <p:spPr>
          <a:xfrm>
            <a:off x="494617" y="1278732"/>
            <a:ext cx="6899100" cy="31092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62500"/>
              </a:lnSpc>
              <a:spcBef>
                <a:spcPts val="0"/>
              </a:spcBef>
              <a:spcAft>
                <a:spcPts val="0"/>
              </a:spcAft>
              <a:buClr>
                <a:srgbClr val="000000"/>
              </a:buClr>
              <a:buSzPts val="1400"/>
              <a:buFont typeface="Times New Roman"/>
              <a:buAutoNum type="arabicPeriod"/>
            </a:pPr>
            <a:r>
              <a:rPr lang="en" sz="1400" b="0" i="0" u="none" strike="noStrike" cap="none">
                <a:solidFill>
                  <a:srgbClr val="142263"/>
                </a:solidFill>
                <a:latin typeface="Lato"/>
                <a:ea typeface="Lato"/>
                <a:cs typeface="Lato"/>
                <a:sym typeface="Lato"/>
              </a:rPr>
              <a:t>Collect images from Esp32-cam to create a dataset</a:t>
            </a:r>
            <a:endParaRPr/>
          </a:p>
          <a:p>
            <a:pPr marL="457200" marR="0" lvl="0" indent="-317500" algn="l" rtl="0">
              <a:lnSpc>
                <a:spcPct val="162500"/>
              </a:lnSpc>
              <a:spcBef>
                <a:spcPts val="0"/>
              </a:spcBef>
              <a:spcAft>
                <a:spcPts val="0"/>
              </a:spcAft>
              <a:buClr>
                <a:srgbClr val="000000"/>
              </a:buClr>
              <a:buSzPts val="1400"/>
              <a:buFont typeface="Times New Roman"/>
              <a:buAutoNum type="arabicPeriod"/>
            </a:pPr>
            <a:r>
              <a:rPr lang="en" sz="1400" b="0" i="0" u="none" strike="noStrike" cap="none">
                <a:solidFill>
                  <a:srgbClr val="142263"/>
                </a:solidFill>
                <a:latin typeface="Lato"/>
                <a:ea typeface="Lato"/>
                <a:cs typeface="Lato"/>
                <a:sym typeface="Lato"/>
              </a:rPr>
              <a:t>Using python artificial intelligence/machine learning algorithms via opencv for image recognition.</a:t>
            </a:r>
            <a:endParaRPr/>
          </a:p>
          <a:p>
            <a:pPr marL="457200" marR="0" lvl="0" indent="-317500" algn="l" rtl="0">
              <a:lnSpc>
                <a:spcPct val="162500"/>
              </a:lnSpc>
              <a:spcBef>
                <a:spcPts val="0"/>
              </a:spcBef>
              <a:spcAft>
                <a:spcPts val="0"/>
              </a:spcAft>
              <a:buClr>
                <a:srgbClr val="000000"/>
              </a:buClr>
              <a:buSzPts val="1400"/>
              <a:buFont typeface="Times New Roman"/>
              <a:buAutoNum type="arabicPeriod"/>
            </a:pPr>
            <a:r>
              <a:rPr lang="en" sz="1400" b="0" i="0" u="none" strike="noStrike" cap="none">
                <a:solidFill>
                  <a:srgbClr val="142263"/>
                </a:solidFill>
                <a:latin typeface="Lato"/>
                <a:ea typeface="Lato"/>
                <a:cs typeface="Lato"/>
                <a:sym typeface="Lato"/>
              </a:rPr>
              <a:t>Using the image processing techniques for further analysis.</a:t>
            </a:r>
            <a:endParaRPr/>
          </a:p>
          <a:p>
            <a:pPr marL="457200" marR="0" lvl="0" indent="-317500" algn="l" rtl="0">
              <a:lnSpc>
                <a:spcPct val="162500"/>
              </a:lnSpc>
              <a:spcBef>
                <a:spcPts val="0"/>
              </a:spcBef>
              <a:spcAft>
                <a:spcPts val="0"/>
              </a:spcAft>
              <a:buClr>
                <a:srgbClr val="000000"/>
              </a:buClr>
              <a:buSzPts val="1400"/>
              <a:buFont typeface="Times New Roman"/>
              <a:buAutoNum type="arabicPeriod"/>
            </a:pPr>
            <a:r>
              <a:rPr lang="en" sz="1400" b="0" i="0" u="none" strike="noStrike" cap="none">
                <a:solidFill>
                  <a:srgbClr val="142263"/>
                </a:solidFill>
                <a:latin typeface="Lato"/>
                <a:ea typeface="Lato"/>
                <a:cs typeface="Lato"/>
                <a:sym typeface="Lato"/>
              </a:rPr>
              <a:t>Deploying the classifier for  Esp32-cam for real-time image  recognition.</a:t>
            </a:r>
            <a:endParaRPr/>
          </a:p>
          <a:p>
            <a:pPr marL="457200" marR="0" lvl="0" indent="-317500" algn="l" rtl="0">
              <a:lnSpc>
                <a:spcPct val="162500"/>
              </a:lnSpc>
              <a:spcBef>
                <a:spcPts val="0"/>
              </a:spcBef>
              <a:spcAft>
                <a:spcPts val="0"/>
              </a:spcAft>
              <a:buClr>
                <a:srgbClr val="000000"/>
              </a:buClr>
              <a:buSzPts val="1400"/>
              <a:buFont typeface="Times New Roman"/>
              <a:buAutoNum type="arabicPeriod"/>
            </a:pPr>
            <a:r>
              <a:rPr lang="en" sz="1400" b="0" i="0" u="none" strike="noStrike" cap="none">
                <a:solidFill>
                  <a:srgbClr val="142263"/>
                </a:solidFill>
                <a:latin typeface="Lato"/>
                <a:ea typeface="Lato"/>
                <a:cs typeface="Lato"/>
                <a:sym typeface="Lato"/>
              </a:rPr>
              <a:t>Keep track on the duration of activity for an each individual.</a:t>
            </a:r>
            <a:endParaRPr/>
          </a:p>
          <a:p>
            <a:pPr marL="457200" marR="0" lvl="0" indent="-317500" algn="l" rtl="0">
              <a:lnSpc>
                <a:spcPct val="162500"/>
              </a:lnSpc>
              <a:spcBef>
                <a:spcPts val="0"/>
              </a:spcBef>
              <a:spcAft>
                <a:spcPts val="0"/>
              </a:spcAft>
              <a:buClr>
                <a:srgbClr val="000000"/>
              </a:buClr>
              <a:buSzPts val="1400"/>
              <a:buFont typeface="Times New Roman"/>
              <a:buAutoNum type="arabicPeriod"/>
            </a:pPr>
            <a:r>
              <a:rPr lang="en" sz="1400" b="0" i="0" u="none" strike="noStrike" cap="none">
                <a:solidFill>
                  <a:srgbClr val="142263"/>
                </a:solidFill>
                <a:latin typeface="Lato"/>
                <a:ea typeface="Lato"/>
                <a:cs typeface="Lato"/>
                <a:sym typeface="Lato"/>
              </a:rPr>
              <a:t>Keep count on number of people coming at different time periods thereby predicting number of people and make the services ready.</a:t>
            </a:r>
            <a:endParaRPr/>
          </a:p>
          <a:p>
            <a:pPr marL="457200" marR="0" lvl="0" indent="-317500" algn="l" rtl="0">
              <a:lnSpc>
                <a:spcPct val="162500"/>
              </a:lnSpc>
              <a:spcBef>
                <a:spcPts val="0"/>
              </a:spcBef>
              <a:spcAft>
                <a:spcPts val="0"/>
              </a:spcAft>
              <a:buClr>
                <a:srgbClr val="000000"/>
              </a:buClr>
              <a:buSzPts val="1400"/>
              <a:buFont typeface="Times New Roman"/>
              <a:buAutoNum type="arabicPeriod"/>
            </a:pPr>
            <a:r>
              <a:rPr lang="en" sz="1400" b="0" i="0" u="none" strike="noStrike" cap="none">
                <a:solidFill>
                  <a:srgbClr val="142263"/>
                </a:solidFill>
                <a:latin typeface="Lato"/>
                <a:ea typeface="Lato"/>
                <a:cs typeface="Lato"/>
                <a:sym typeface="Lato"/>
              </a:rPr>
              <a:t>Frequency of a customer is also regularly tracked.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5"/>
          <p:cNvSpPr txBox="1">
            <a:spLocks noGrp="1"/>
          </p:cNvSpPr>
          <p:nvPr>
            <p:ph type="title"/>
          </p:nvPr>
        </p:nvSpPr>
        <p:spPr>
          <a:xfrm>
            <a:off x="737517" y="241444"/>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800">
                <a:solidFill>
                  <a:srgbClr val="889AE8"/>
                </a:solidFill>
              </a:rPr>
              <a:t>Any Supporting Functional Documents</a:t>
            </a:r>
            <a:endParaRPr sz="2800">
              <a:solidFill>
                <a:srgbClr val="889AE8"/>
              </a:solidFill>
            </a:endParaRPr>
          </a:p>
        </p:txBody>
      </p:sp>
      <p:sp>
        <p:nvSpPr>
          <p:cNvPr id="396" name="Google Shape;396;p65"/>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9144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Lato"/>
              <a:ea typeface="Lato"/>
              <a:cs typeface="Lato"/>
              <a:sym typeface="Lato"/>
            </a:endParaRPr>
          </a:p>
        </p:txBody>
      </p:sp>
      <p:pic>
        <p:nvPicPr>
          <p:cNvPr id="2" name="WhatsApp Video 2022-09-13 at 20.34.54">
            <a:hlinkClick r:id="" action="ppaction://media"/>
            <a:extLst>
              <a:ext uri="{FF2B5EF4-FFF2-40B4-BE49-F238E27FC236}">
                <a16:creationId xmlns:a16="http://schemas.microsoft.com/office/drawing/2014/main" id="{26B4E895-ABFC-7DF2-8416-9DE5CC69F7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2659" y="1073859"/>
            <a:ext cx="6873390" cy="38281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760</Words>
  <Application>Microsoft Office PowerPoint</Application>
  <PresentationFormat>On-screen Show (16:9)</PresentationFormat>
  <Paragraphs>74</Paragraphs>
  <Slides>12</Slides>
  <Notes>12</Notes>
  <HiddenSlides>0</HiddenSlides>
  <MMClips>1</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TI Template</vt:lpstr>
      <vt:lpstr>TI Template</vt:lpstr>
      <vt:lpstr>Bank of Baroda Hackathon - 2022                       </vt:lpstr>
      <vt:lpstr>Problem Statement?</vt:lpstr>
      <vt:lpstr>User Segment &amp; Pain Points</vt:lpstr>
      <vt:lpstr>Pre-Requisite</vt:lpstr>
      <vt:lpstr>Alternatives/competitive products for the problems we are going to solve: </vt:lpstr>
      <vt:lpstr> </vt:lpstr>
      <vt:lpstr>PowerPoint Presentation</vt:lpstr>
      <vt:lpstr>Process Involved:</vt:lpstr>
      <vt:lpstr>Any Supporting Functional Documents</vt:lpstr>
      <vt:lpstr>Key Differentiators &amp; Adoption Plan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                       </dc:title>
  <cp:lastModifiedBy>SIVAYOGARAJAN L</cp:lastModifiedBy>
  <cp:revision>3</cp:revision>
  <dcterms:modified xsi:type="dcterms:W3CDTF">2022-09-13T16:21:08Z</dcterms:modified>
</cp:coreProperties>
</file>